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90" r:id="rId4"/>
    <p:sldId id="258" r:id="rId5"/>
    <p:sldId id="259" r:id="rId6"/>
    <p:sldId id="264" r:id="rId7"/>
    <p:sldId id="262" r:id="rId8"/>
    <p:sldId id="292" r:id="rId9"/>
    <p:sldId id="291" r:id="rId10"/>
    <p:sldId id="261" r:id="rId11"/>
    <p:sldId id="267" r:id="rId12"/>
    <p:sldId id="293" r:id="rId13"/>
    <p:sldId id="294" r:id="rId14"/>
    <p:sldId id="270" r:id="rId15"/>
    <p:sldId id="271" r:id="rId16"/>
    <p:sldId id="272" r:id="rId17"/>
    <p:sldId id="268" r:id="rId18"/>
    <p:sldId id="266" r:id="rId19"/>
    <p:sldId id="297" r:id="rId20"/>
    <p:sldId id="296" r:id="rId21"/>
    <p:sldId id="315" r:id="rId22"/>
    <p:sldId id="284" r:id="rId23"/>
    <p:sldId id="319" r:id="rId24"/>
    <p:sldId id="279" r:id="rId2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15.png"/><Relationship Id="rId2" Type="http://schemas.microsoft.com/office/2007/relationships/media" Target="file:///I:\&#32431;&#38899;&#20048;%20-%20&#26790;&#20013;&#30340;&#23130;&#31036;%20-%20&#32431;&#38899;&#20048;&#29256;.mp3" TargetMode="External"/><Relationship Id="rId1" Type="http://schemas.openxmlformats.org/officeDocument/2006/relationships/audio" Target="file:///I:\&#32431;&#38899;&#20048;%20-%20&#26790;&#20013;&#30340;&#23130;&#31036;%20-%20&#32431;&#38899;&#20048;&#29256;.mp3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467995"/>
            <a:ext cx="9373235" cy="3826510"/>
          </a:xfrm>
        </p:spPr>
        <p:txBody>
          <a:bodyPr>
            <a:noAutofit/>
          </a:bodyPr>
          <a:p>
            <a:r>
              <a:rPr lang="zh-CN" altLang="zh-CN" sz="8800">
                <a:latin typeface="黑体" panose="02010600030101010101" pitchFamily="2" charset="-122"/>
                <a:ea typeface="黑体" panose="02010600030101010101" pitchFamily="2" charset="-122"/>
              </a:rPr>
              <a:t>第五单元</a:t>
            </a:r>
            <a:br>
              <a:rPr lang="zh-CN" altLang="zh-CN" sz="8800">
                <a:latin typeface="黑体" panose="02010600030101010101" pitchFamily="2" charset="-122"/>
                <a:ea typeface="黑体" panose="02010600030101010101" pitchFamily="2" charset="-122"/>
              </a:rPr>
            </a:br>
            <a:r>
              <a:rPr lang="zh-CN" altLang="zh-CN" sz="8800">
                <a:latin typeface="黑体" panose="02010600030101010101" pitchFamily="2" charset="-122"/>
                <a:ea typeface="黑体" panose="02010600030101010101" pitchFamily="2" charset="-122"/>
              </a:rPr>
              <a:t>展示设计作品欣赏</a:t>
            </a:r>
            <a:endParaRPr lang="zh-CN" altLang="zh-CN" sz="880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0000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1750" y="4445"/>
            <a:ext cx="12223750" cy="686371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0480"/>
            <a:ext cx="10515600" cy="869315"/>
          </a:xfrm>
        </p:spPr>
        <p:txBody>
          <a:bodyPr/>
          <a:p>
            <a:r>
              <a:rPr lang="zh-CN" altLang="en-US">
                <a:latin typeface="黑体" panose="02010600030101010101" pitchFamily="2" charset="-122"/>
                <a:ea typeface="黑体" panose="02010600030101010101" pitchFamily="2" charset="-122"/>
              </a:rPr>
              <a:t>汽车展示设计</a:t>
            </a:r>
            <a:endParaRPr lang="zh-CN" altLang="en-US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4" descr="565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746760"/>
            <a:ext cx="12207240" cy="61410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353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5" y="-15875"/>
            <a:ext cx="12223750" cy="688213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635"/>
            <a:ext cx="10515600" cy="760095"/>
          </a:xfrm>
        </p:spPr>
        <p:txBody>
          <a:bodyPr/>
          <a:p>
            <a:r>
              <a:rPr lang="zh-CN" altLang="en-US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书籍展示设计</a:t>
            </a:r>
            <a:endParaRPr lang="zh-CN" altLang="en-US">
              <a:latin typeface="黑体" panose="02010600030101010101" pitchFamily="2" charset="-122"/>
              <a:ea typeface="黑体" panose="02010600030101010101" pitchFamily="2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5" name="图片 4" descr="tim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605" y="654685"/>
            <a:ext cx="12221210" cy="6213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000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605" y="-15240"/>
            <a:ext cx="12208510" cy="688975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217930"/>
            <a:ext cx="10515600" cy="1858645"/>
          </a:xfrm>
        </p:spPr>
        <p:txBody>
          <a:bodyPr/>
          <a:p>
            <a:r>
              <a:rPr lang="zh-CN" altLang="en-US" sz="5400">
                <a:latin typeface="黑体" panose="02010600030101010101" pitchFamily="2" charset="-122"/>
                <a:ea typeface="黑体" panose="02010600030101010101" pitchFamily="2" charset="-122"/>
              </a:rPr>
              <a:t>展示设计</a:t>
            </a:r>
            <a:r>
              <a:rPr lang="en-US" altLang="zh-CN" sz="5400">
                <a:latin typeface="黑体" panose="02010600030101010101" pitchFamily="2" charset="-122"/>
                <a:ea typeface="黑体" panose="02010600030101010101" pitchFamily="2" charset="-122"/>
              </a:rPr>
              <a:t>——</a:t>
            </a:r>
            <a:r>
              <a:rPr lang="zh-CN" altLang="en-US" sz="5400">
                <a:latin typeface="黑体" panose="02010600030101010101" pitchFamily="2" charset="-122"/>
                <a:ea typeface="黑体" panose="02010600030101010101" pitchFamily="2" charset="-122"/>
              </a:rPr>
              <a:t>我们身边无处不在</a:t>
            </a:r>
            <a:endParaRPr lang="zh-CN" altLang="en-US" sz="540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344342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605" y="-6985"/>
            <a:ext cx="12221845" cy="688721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35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30480" y="-22225"/>
            <a:ext cx="12221210" cy="688594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365" cy="689102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87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5240" y="-22225"/>
            <a:ext cx="12224385" cy="69018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31520" y="837565"/>
            <a:ext cx="10622280" cy="1538605"/>
          </a:xfrm>
        </p:spPr>
        <p:txBody>
          <a:bodyPr>
            <a:normAutofit/>
          </a:bodyPr>
          <a:p>
            <a:r>
              <a:rPr lang="zh-CN" altLang="en-US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将确定的物品按特定的主题和目的加以摆设和演示的设计，称之为</a:t>
            </a:r>
            <a:r>
              <a:rPr lang="zh-CN" altLang="en-US">
                <a:solidFill>
                  <a:srgbClr val="FF0000"/>
                </a:solidFill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展示设计</a:t>
            </a:r>
            <a:r>
              <a:rPr lang="zh-CN" altLang="en-US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。</a:t>
            </a:r>
            <a:endParaRPr lang="zh-CN" altLang="en-US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38835" y="2902585"/>
            <a:ext cx="9829800" cy="14452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400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传播展示主题，营造展示空间，形成强大的视觉冲击力是展示设计的</a:t>
            </a:r>
            <a:r>
              <a:rPr lang="zh-CN" altLang="en-US" sz="4400">
                <a:solidFill>
                  <a:srgbClr val="FF0000"/>
                </a:solidFill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重要目的</a:t>
            </a:r>
            <a:r>
              <a:rPr lang="zh-CN" altLang="en-US" sz="4400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。</a:t>
            </a:r>
            <a:endParaRPr lang="zh-CN" altLang="en-US" sz="440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36725" y="578485"/>
            <a:ext cx="9617075" cy="1369060"/>
          </a:xfrm>
        </p:spPr>
        <p:txBody>
          <a:bodyPr>
            <a:normAutofit/>
          </a:bodyPr>
          <a:p>
            <a:r>
              <a:rPr lang="zh-CN" altLang="en-US" dirty="0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展示设计的基本法则</a:t>
            </a:r>
            <a:br>
              <a:rPr lang="zh-CN" altLang="en-US" dirty="0">
                <a:solidFill>
                  <a:schemeClr val="tx1"/>
                </a:solidFill>
                <a:latin typeface="黑体" panose="02010600030101010101" pitchFamily="2" charset="-122"/>
                <a:ea typeface="黑体" panose="02010600030101010101" pitchFamily="2" charset="-122"/>
              </a:rPr>
            </a:b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03325" y="1947545"/>
            <a:ext cx="10607675" cy="4885055"/>
          </a:xfrm>
        </p:spPr>
        <p:txBody>
          <a:bodyPr/>
          <a:p>
            <a:pPr marL="0" indent="0">
              <a:buNone/>
            </a:pPr>
            <a:r>
              <a:rPr lang="en-US" altLang="zh-CN" sz="3200">
                <a:latin typeface="黑体" panose="02010600030101010101" pitchFamily="2" charset="-122"/>
                <a:ea typeface="黑体" panose="02010600030101010101" pitchFamily="2" charset="-122"/>
              </a:rPr>
              <a:t>1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</a:rPr>
              <a:t>、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色彩搭配合理。</a:t>
            </a:r>
            <a:endParaRPr lang="zh-CN" altLang="en-US" sz="3200"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>
                <a:latin typeface="黑体" panose="02010600030101010101" pitchFamily="2" charset="-122"/>
                <a:ea typeface="黑体" panose="02010600030101010101" pitchFamily="2" charset="-122"/>
              </a:rPr>
              <a:t>2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</a:rPr>
              <a:t>、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布局合理，不应太过拥挤。</a:t>
            </a:r>
            <a:endParaRPr lang="zh-CN" altLang="en-US" sz="3200"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 sz="3200">
                <a:latin typeface="黑体" panose="02010600030101010101" pitchFamily="2" charset="-122"/>
                <a:ea typeface="黑体" panose="02010600030101010101" pitchFamily="2" charset="-122"/>
              </a:rPr>
              <a:t>3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</a:rPr>
              <a:t>、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给人自由、亲切的感觉，要贴近生活。</a:t>
            </a:r>
            <a:endParaRPr lang="zh-CN" altLang="en-US" sz="3200">
              <a:latin typeface="黑体" panose="02010600030101010101" pitchFamily="2" charset="-122"/>
              <a:ea typeface="黑体" panose="02010600030101010101" pitchFamily="2" charset="-122"/>
              <a:sym typeface="+mn-ea"/>
            </a:endParaRPr>
          </a:p>
          <a:p>
            <a:pPr marL="0" indent="0">
              <a:buNone/>
            </a:pPr>
            <a:r>
              <a:rPr lang="en-US" altLang="zh-CN" sz="3200">
                <a:latin typeface="黑体" panose="02010600030101010101" pitchFamily="2" charset="-122"/>
                <a:ea typeface="黑体" panose="02010600030101010101" pitchFamily="2" charset="-122"/>
              </a:rPr>
              <a:t>4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</a:rPr>
              <a:t>、能够突出商品的特点，吸引顾客的眼球。</a:t>
            </a:r>
            <a:endParaRPr lang="zh-CN" altLang="en-US" sz="320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7" name="矩形 6146"/>
          <p:cNvSpPr/>
          <p:nvPr/>
        </p:nvSpPr>
        <p:spPr>
          <a:xfrm>
            <a:off x="2209800" y="653098"/>
            <a:ext cx="375666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r>
              <a:rPr lang="zh-CN" altLang="en-US" sz="4000" b="1" dirty="0">
                <a:latin typeface="黑体" panose="02010600030101010101" pitchFamily="2" charset="-122"/>
                <a:ea typeface="黑体" panose="02010600030101010101" pitchFamily="2" charset="-122"/>
              </a:rPr>
              <a:t>展示设计的作用</a:t>
            </a:r>
            <a:endParaRPr lang="zh-CN" altLang="en-US" sz="4000" b="1" dirty="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6148" name="矩形 6147"/>
          <p:cNvSpPr/>
          <p:nvPr/>
        </p:nvSpPr>
        <p:spPr>
          <a:xfrm>
            <a:off x="1737995" y="2012950"/>
            <a:ext cx="7998460" cy="175323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pPr algn="l"/>
            <a:r>
              <a:rPr lang="zh-CN" altLang="en-US" sz="3600" b="1" dirty="0">
                <a:latin typeface="黑体" panose="02010600030101010101" pitchFamily="2" charset="-122"/>
                <a:ea typeface="黑体" panose="02010600030101010101" pitchFamily="2" charset="-122"/>
              </a:rPr>
              <a:t>（一）经济作用</a:t>
            </a:r>
            <a:endParaRPr lang="zh-CN" altLang="en-US" sz="3600" b="1" dirty="0"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algn="l"/>
            <a:r>
              <a:rPr lang="zh-CN" altLang="en-US" sz="3600" b="1" dirty="0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（二）教育作用</a:t>
            </a:r>
            <a:endParaRPr lang="zh-CN" altLang="en-US" sz="3600" b="1" dirty="0"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algn="l"/>
            <a:r>
              <a:rPr lang="zh-CN" altLang="en-US" sz="3600" b="1" dirty="0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（三）加速社会发展作用</a:t>
            </a:r>
            <a:endParaRPr lang="zh-CN" altLang="en-US" sz="3600" b="1" dirty="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6150" name="矩形 6149"/>
          <p:cNvSpPr/>
          <p:nvPr/>
        </p:nvSpPr>
        <p:spPr>
          <a:xfrm>
            <a:off x="2819400" y="2756377"/>
            <a:ext cx="309880" cy="64516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endParaRPr lang="zh-CN" altLang="en-US" sz="3600" b="1" dirty="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800">
                <a:latin typeface="黑体" panose="02010600030101010101" pitchFamily="2" charset="-122"/>
                <a:ea typeface="黑体" panose="02010600030101010101" pitchFamily="2" charset="-122"/>
              </a:rPr>
              <a:t>课堂小练习</a:t>
            </a:r>
            <a:endParaRPr lang="zh-CN" altLang="en-US" sz="480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>
                <a:latin typeface="黑体" panose="02010600030101010101" pitchFamily="2" charset="-122"/>
                <a:ea typeface="黑体" panose="02010600030101010101" pitchFamily="2" charset="-122"/>
              </a:rPr>
              <a:t>    </a:t>
            </a:r>
            <a:endParaRPr lang="en-US" altLang="zh-CN"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marL="0" indent="0">
              <a:buNone/>
            </a:pPr>
            <a:r>
              <a:rPr lang="en-US" altLang="zh-CN">
                <a:latin typeface="黑体" panose="02010600030101010101" pitchFamily="2" charset="-122"/>
                <a:ea typeface="黑体" panose="02010600030101010101" pitchFamily="2" charset="-122"/>
              </a:rPr>
              <a:t>   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</a:rPr>
              <a:t>以</a:t>
            </a:r>
            <a:r>
              <a:rPr lang="en-US" altLang="zh-CN" sz="3200">
                <a:latin typeface="黑体" panose="02010600030101010101" pitchFamily="2" charset="-122"/>
                <a:ea typeface="黑体" panose="02010600030101010101" pitchFamily="2" charset="-122"/>
              </a:rPr>
              <a:t>“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</a:rPr>
              <a:t>美术作业成果</a:t>
            </a:r>
            <a:r>
              <a:rPr lang="en-US" altLang="zh-CN" sz="3200">
                <a:latin typeface="黑体" panose="02010600030101010101" pitchFamily="2" charset="-122"/>
                <a:ea typeface="黑体" panose="02010600030101010101" pitchFamily="2" charset="-122"/>
              </a:rPr>
              <a:t>”</a:t>
            </a:r>
            <a:r>
              <a:rPr lang="zh-CN" altLang="en-US" sz="3200">
                <a:latin typeface="黑体" panose="02010600030101010101" pitchFamily="2" charset="-122"/>
                <a:ea typeface="黑体" panose="02010600030101010101" pitchFamily="2" charset="-122"/>
              </a:rPr>
              <a:t>为主题，制作一期展示设计。</a:t>
            </a:r>
            <a:endParaRPr lang="zh-CN" altLang="en-US" sz="3200"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marL="0" indent="0">
              <a:buNone/>
            </a:pPr>
            <a:endParaRPr lang="zh-CN" altLang="en-US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 sz="6600">
                <a:latin typeface="黑体" panose="02010600030101010101" pitchFamily="2" charset="-122"/>
                <a:ea typeface="黑体" panose="02010600030101010101" pitchFamily="2" charset="-122"/>
              </a:rPr>
              <a:t>  </a:t>
            </a:r>
            <a:r>
              <a:rPr lang="zh-CN" altLang="en-US" sz="6600">
                <a:solidFill>
                  <a:schemeClr val="tx1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让我们一起动起手来</a:t>
            </a:r>
            <a:endParaRPr lang="zh-CN" altLang="en-US" sz="6600">
              <a:solidFill>
                <a:schemeClr val="tx1"/>
              </a:solidFill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pic>
        <p:nvPicPr>
          <p:cNvPr id="4" name="纯音乐 - 梦中的婚礼 - 纯音乐版">
            <a:hlinkClick r:id="" action="ppaction://media"/>
          </p:cNvPr>
          <p:cNvPicPr/>
          <p:nvPr>
            <a:audioFile r:link="rId1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5786120" y="3119120"/>
            <a:ext cx="619125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6" dur="18246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repeatCount="indefinite" fill="hold" display="1">
                  <p:stCondLst>
                    <p:cond delay="indefinite"/>
                  </p:stCondLst>
                  <p:endCondLst>
                    <p:cond evt="onNext">
                      <p:tgtEl>
                        <p:sldTgt/>
                      </p:tgtEl>
                    </p:cond>
                    <p:cond evt="onPrev">
                      <p:tgtEl>
                        <p:sldTgt/>
                      </p:tgtEl>
                    </p:cond>
                    <p:cond evt="onStopAudio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835660"/>
            <a:ext cx="10515600" cy="5341620"/>
          </a:xfrm>
        </p:spPr>
        <p:txBody>
          <a:bodyPr/>
          <a:p>
            <a:endParaRPr lang="zh-CN" altLang="en-US"/>
          </a:p>
          <a:p>
            <a:pPr marL="0" indent="0">
              <a:buNone/>
            </a:pPr>
            <a:r>
              <a:rPr lang="zh-CN" altLang="en-US" sz="4000">
                <a:latin typeface="黑体" panose="02010600030101010101" pitchFamily="2" charset="-122"/>
                <a:ea typeface="黑体" panose="02010600030101010101" pitchFamily="2" charset="-122"/>
              </a:rPr>
              <a:t>它利用</a:t>
            </a:r>
            <a:r>
              <a:rPr lang="zh-CN" altLang="en-US" sz="4000">
                <a:solidFill>
                  <a:srgbClr val="FF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形态、色彩、材料、照明、音响、文字、插图、映像</a:t>
            </a:r>
            <a:r>
              <a:rPr lang="zh-CN" altLang="en-US" sz="4000">
                <a:latin typeface="黑体" panose="02010600030101010101" pitchFamily="2" charset="-122"/>
                <a:ea typeface="黑体" panose="02010600030101010101" pitchFamily="2" charset="-122"/>
              </a:rPr>
              <a:t>及</a:t>
            </a:r>
            <a:r>
              <a:rPr lang="zh-CN" altLang="en-US" sz="4000">
                <a:solidFill>
                  <a:srgbClr val="FF0000"/>
                </a:solidFill>
                <a:latin typeface="黑体" panose="02010600030101010101" pitchFamily="2" charset="-122"/>
                <a:ea typeface="黑体" panose="02010600030101010101" pitchFamily="2" charset="-122"/>
              </a:rPr>
              <a:t>模型</a:t>
            </a:r>
            <a:r>
              <a:rPr lang="zh-CN" altLang="en-US" sz="4000">
                <a:latin typeface="黑体" panose="02010600030101010101" pitchFamily="2" charset="-122"/>
                <a:ea typeface="黑体" panose="02010600030101010101" pitchFamily="2" charset="-122"/>
              </a:rPr>
              <a:t>等方面的新形式、新技术、新成果，全面调动观众的视觉、听觉、触觉，甚至嗅觉等感知能力，形成</a:t>
            </a:r>
            <a:r>
              <a:rPr lang="en-US" altLang="zh-CN" sz="4000">
                <a:latin typeface="黑体" panose="02010600030101010101" pitchFamily="2" charset="-122"/>
                <a:ea typeface="黑体" panose="02010600030101010101" pitchFamily="2" charset="-122"/>
              </a:rPr>
              <a:t>“</a:t>
            </a:r>
            <a:r>
              <a:rPr lang="zh-CN" altLang="en-US" sz="4000">
                <a:latin typeface="黑体" panose="02010600030101010101" pitchFamily="2" charset="-122"/>
                <a:ea typeface="黑体" panose="02010600030101010101" pitchFamily="2" charset="-122"/>
              </a:rPr>
              <a:t>人</a:t>
            </a:r>
            <a:r>
              <a:rPr lang="en-US" altLang="zh-CN" sz="4000">
                <a:latin typeface="黑体" panose="02010600030101010101" pitchFamily="2" charset="-122"/>
                <a:ea typeface="黑体" panose="02010600030101010101" pitchFamily="2" charset="-122"/>
              </a:rPr>
              <a:t>”</a:t>
            </a:r>
            <a:r>
              <a:rPr lang="zh-CN" altLang="en-US" sz="4000">
                <a:latin typeface="黑体" panose="02010600030101010101" pitchFamily="2" charset="-122"/>
                <a:ea typeface="黑体" panose="02010600030101010101" pitchFamily="2" charset="-122"/>
              </a:rPr>
              <a:t>与</a:t>
            </a:r>
            <a:r>
              <a:rPr lang="en-US" altLang="zh-CN" sz="4000">
                <a:latin typeface="黑体" panose="02010600030101010101" pitchFamily="2" charset="-122"/>
                <a:ea typeface="黑体" panose="02010600030101010101" pitchFamily="2" charset="-122"/>
              </a:rPr>
              <a:t>“</a:t>
            </a:r>
            <a:r>
              <a:rPr lang="zh-CN" altLang="en-US" sz="4000">
                <a:latin typeface="黑体" panose="02010600030101010101" pitchFamily="2" charset="-122"/>
                <a:ea typeface="黑体" panose="02010600030101010101" pitchFamily="2" charset="-122"/>
              </a:rPr>
              <a:t>物</a:t>
            </a:r>
            <a:r>
              <a:rPr lang="en-US" altLang="zh-CN" sz="4000">
                <a:latin typeface="黑体" panose="02010600030101010101" pitchFamily="2" charset="-122"/>
                <a:ea typeface="黑体" panose="02010600030101010101" pitchFamily="2" charset="-122"/>
              </a:rPr>
              <a:t>”</a:t>
            </a:r>
            <a:r>
              <a:rPr lang="zh-CN" altLang="en-US" sz="4000">
                <a:latin typeface="黑体" panose="02010600030101010101" pitchFamily="2" charset="-122"/>
                <a:ea typeface="黑体" panose="02010600030101010101" pitchFamily="2" charset="-122"/>
              </a:rPr>
              <a:t>的互动交流。</a:t>
            </a:r>
            <a:endParaRPr lang="zh-CN" altLang="en-US" sz="4000">
              <a:latin typeface="黑体" panose="02010600030101010101" pitchFamily="2" charset="-122"/>
              <a:ea typeface="黑体" panose="02010600030101010101" pitchFamily="2" charset="-122"/>
            </a:endParaRPr>
          </a:p>
          <a:p>
            <a:pPr marL="0" indent="0">
              <a:buNone/>
            </a:pPr>
            <a:endParaRPr lang="zh-CN" altLang="en-US" sz="400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sz="5400">
                <a:latin typeface="黑体" panose="02010600030101010101" pitchFamily="2" charset="-122"/>
                <a:ea typeface="黑体" panose="02010600030101010101" pitchFamily="2" charset="-122"/>
              </a:rPr>
              <a:t>展示设计体现在生活中的哪些方面？</a:t>
            </a:r>
            <a:endParaRPr lang="zh-CN" altLang="en-US" sz="5400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服装展示设计</a:t>
            </a:r>
            <a:br>
              <a:rPr lang="zh-CN" altLang="en-US"/>
            </a:b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66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2860" y="1043305"/>
            <a:ext cx="12237720" cy="58375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667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4605" y="-7620"/>
            <a:ext cx="12252325" cy="687324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9845"/>
            <a:ext cx="10515600" cy="991235"/>
          </a:xfrm>
        </p:spPr>
        <p:txBody>
          <a:bodyPr/>
          <a:p>
            <a:r>
              <a:rPr lang="zh-CN" altLang="zh-CN">
                <a:latin typeface="黑体" panose="02010600030101010101" pitchFamily="2" charset="-122"/>
                <a:ea typeface="黑体" panose="02010600030101010101" pitchFamily="2" charset="-122"/>
              </a:rPr>
              <a:t>食品展示设计</a:t>
            </a:r>
            <a:endParaRPr lang="zh-CN" altLang="zh-CN">
              <a:latin typeface="黑体" panose="02010600030101010101" pitchFamily="2" charset="-122"/>
              <a:ea typeface="黑体" panose="02010600030101010101" pitchFamily="2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78544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5240" y="792480"/>
            <a:ext cx="12203430" cy="60648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776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29845" y="-15875"/>
            <a:ext cx="12238355" cy="68738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latin typeface="黑体" panose="02010600030101010101" pitchFamily="2" charset="-122"/>
                <a:ea typeface="黑体" panose="02010600030101010101" pitchFamily="2" charset="-122"/>
                <a:sym typeface="+mn-ea"/>
              </a:rPr>
              <a:t>家装展示设计</a:t>
            </a:r>
            <a:br>
              <a:rPr lang="zh-CN" altLang="en-US"/>
            </a:b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0000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60325" y="1013460"/>
            <a:ext cx="12251690" cy="583628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WPS 演示</Application>
  <PresentationFormat>宽屏</PresentationFormat>
  <Paragraphs>44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3" baseType="lpstr">
      <vt:lpstr>Arial</vt:lpstr>
      <vt:lpstr>宋体</vt:lpstr>
      <vt:lpstr>Wingdings</vt:lpstr>
      <vt:lpstr>黑体</vt:lpstr>
      <vt:lpstr>微软雅黑</vt:lpstr>
      <vt:lpstr>Arial Unicode MS</vt:lpstr>
      <vt:lpstr>Calibri Light</vt:lpstr>
      <vt:lpstr>Courier New</vt:lpstr>
      <vt:lpstr>Calibri</vt:lpstr>
      <vt:lpstr>Office 主题</vt:lpstr>
      <vt:lpstr>第五单元 展示设计作品欣赏</vt:lpstr>
      <vt:lpstr>将确定的物品按特定的主题和目的加以摆设和演示的设计，称之为展示设计。</vt:lpstr>
      <vt:lpstr>PowerPoint 演示文稿</vt:lpstr>
      <vt:lpstr>PowerPoint 演示文稿</vt:lpstr>
      <vt:lpstr>服装展示设计 </vt:lpstr>
      <vt:lpstr>PowerPoint 演示文稿</vt:lpstr>
      <vt:lpstr>食品展示设计</vt:lpstr>
      <vt:lpstr>PowerPoint 演示文稿</vt:lpstr>
      <vt:lpstr>家装展示设计 </vt:lpstr>
      <vt:lpstr>PowerPoint 演示文稿</vt:lpstr>
      <vt:lpstr>汽车展示设计</vt:lpstr>
      <vt:lpstr>PowerPoint 演示文稿</vt:lpstr>
      <vt:lpstr>书籍展示设计</vt:lpstr>
      <vt:lpstr>PowerPoint 演示文稿</vt:lpstr>
      <vt:lpstr>展示设计——我们身边无处不在</vt:lpstr>
      <vt:lpstr>PowerPoint 演示文稿</vt:lpstr>
      <vt:lpstr>PowerPoint 演示文稿</vt:lpstr>
      <vt:lpstr>PowerPoint 演示文稿</vt:lpstr>
      <vt:lpstr>PowerPoint 演示文稿</vt:lpstr>
      <vt:lpstr>展示设计的基本法则 </vt:lpstr>
      <vt:lpstr>PowerPoint 演示文稿</vt:lpstr>
      <vt:lpstr>课堂小练习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17</cp:revision>
  <dcterms:created xsi:type="dcterms:W3CDTF">2015-05-05T08:02:00Z</dcterms:created>
  <dcterms:modified xsi:type="dcterms:W3CDTF">2017-06-15T13:28:40Z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2052-10.1.0.6441</vt:lpwstr>
  </property>
</Properties>
</file>